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73" r:id="rId2"/>
    <p:sldId id="326" r:id="rId3"/>
    <p:sldId id="325" r:id="rId4"/>
    <p:sldId id="328" r:id="rId5"/>
    <p:sldId id="329" r:id="rId6"/>
    <p:sldId id="333" r:id="rId7"/>
    <p:sldId id="330" r:id="rId8"/>
    <p:sldId id="334" r:id="rId9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8" autoAdjust="0"/>
  </p:normalViewPr>
  <p:slideViewPr>
    <p:cSldViewPr showGuides="1">
      <p:cViewPr varScale="1">
        <p:scale>
          <a:sx n="80" d="100"/>
          <a:sy n="80" d="100"/>
        </p:scale>
        <p:origin x="-235" y="-72"/>
      </p:cViewPr>
      <p:guideLst>
        <p:guide orient="horz" pos="890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5882D-4D23-4493-9EC1-8648224C851B}" type="datetimeFigureOut">
              <a:rPr lang="da-DK" smtClean="0"/>
              <a:pPr/>
              <a:t>01-05-2019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A725-91C4-4863-8676-4FA7ED46A90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1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00BBB0-4905-4A60-A62E-3C97A66E3E0B}" type="datetimeFigureOut">
              <a:rPr lang="da-DK"/>
              <a:pPr>
                <a:defRPr/>
              </a:pPr>
              <a:t>01-05-2019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 smtClean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noProof="0" smtClean="0"/>
              <a:t>Klik for at redigere typografi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498B535-B6BF-409C-8AAF-36AFD274D2D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6319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7000"/>
              </a:lnSpc>
            </a:pPr>
            <a:endParaRPr lang="da-DK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7000"/>
              </a:lnSpc>
            </a:pPr>
            <a:endParaRPr lang="da-D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 smtClean="0"/>
              <a:t>Klik for at redigere titeltypografi i masteren</a:t>
            </a:r>
            <a:endParaRPr lang="en-US" dirty="0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a-DK" smtClean="0"/>
              <a:t>Klik for at redigere undertiteltypografien i masteren</a:t>
            </a:r>
            <a:endParaRPr lang="en-US"/>
          </a:p>
        </p:txBody>
      </p:sp>
      <p:sp>
        <p:nvSpPr>
          <p:cNvPr id="4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5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© 2009 www.ottovinter.dk</a:t>
            </a:r>
          </a:p>
        </p:txBody>
      </p:sp>
      <p:sp>
        <p:nvSpPr>
          <p:cNvPr id="5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3A02E59-3FC8-4962-9F6D-88147CA6AB7C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© 2009 www.ottovinter.dk</a:t>
            </a:r>
          </a:p>
        </p:txBody>
      </p:sp>
      <p:sp>
        <p:nvSpPr>
          <p:cNvPr id="5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1D25456-3D67-4AFD-9D64-ACEA9CB041CA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el, tekst og clipart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550" y="296863"/>
            <a:ext cx="7272338" cy="468312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half" idx="1"/>
          </p:nvPr>
        </p:nvSpPr>
        <p:spPr>
          <a:xfrm>
            <a:off x="971550" y="1219200"/>
            <a:ext cx="3559175" cy="473075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multimedieklip 3"/>
          <p:cNvSpPr>
            <a:spLocks noGrp="1"/>
          </p:cNvSpPr>
          <p:nvPr>
            <p:ph type="clipArt" sz="half" idx="2"/>
          </p:nvPr>
        </p:nvSpPr>
        <p:spPr>
          <a:xfrm>
            <a:off x="4683125" y="1219200"/>
            <a:ext cx="3560763" cy="4730750"/>
          </a:xfrm>
        </p:spPr>
        <p:txBody>
          <a:bodyPr/>
          <a:lstStyle/>
          <a:p>
            <a:pPr lvl="0"/>
            <a:endParaRPr lang="da-DK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940675" y="6072188"/>
            <a:ext cx="685800" cy="625475"/>
            <a:chOff x="4507" y="3877"/>
            <a:chExt cx="432" cy="394"/>
          </a:xfrm>
        </p:grpSpPr>
        <p:sp>
          <p:nvSpPr>
            <p:cNvPr id="5" name="Oval 13"/>
            <p:cNvSpPr>
              <a:spLocks noChangeArrowheads="1"/>
            </p:cNvSpPr>
            <p:nvPr/>
          </p:nvSpPr>
          <p:spPr bwMode="auto">
            <a:xfrm>
              <a:off x="4589" y="3877"/>
              <a:ext cx="350" cy="3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da-DK"/>
            </a:p>
          </p:txBody>
        </p:sp>
        <p:sp>
          <p:nvSpPr>
            <p:cNvPr id="6" name="Line 14"/>
            <p:cNvSpPr>
              <a:spLocks noChangeShapeType="1"/>
            </p:cNvSpPr>
            <p:nvPr/>
          </p:nvSpPr>
          <p:spPr bwMode="auto">
            <a:xfrm flipV="1">
              <a:off x="4573" y="3914"/>
              <a:ext cx="310" cy="3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da-DK"/>
            </a:p>
          </p:txBody>
        </p:sp>
        <p:sp>
          <p:nvSpPr>
            <p:cNvPr id="7" name="Oval 15"/>
            <p:cNvSpPr>
              <a:spLocks noChangeArrowheads="1"/>
            </p:cNvSpPr>
            <p:nvPr/>
          </p:nvSpPr>
          <p:spPr bwMode="auto">
            <a:xfrm>
              <a:off x="4507" y="3959"/>
              <a:ext cx="349" cy="3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da-DK"/>
            </a:p>
          </p:txBody>
        </p:sp>
        <p:sp>
          <p:nvSpPr>
            <p:cNvPr id="8" name="Line 16"/>
            <p:cNvSpPr>
              <a:spLocks noChangeShapeType="1"/>
            </p:cNvSpPr>
            <p:nvPr/>
          </p:nvSpPr>
          <p:spPr bwMode="auto">
            <a:xfrm>
              <a:off x="4507" y="4114"/>
              <a:ext cx="34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da-DK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4589" y="4034"/>
              <a:ext cx="3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da-DK"/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/>
          <a:lstStyle>
            <a:lvl1pPr>
              <a:defRPr sz="400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da-DK" dirty="0" smtClean="0"/>
              <a:t>Klik for at redigere titeltypografi i masteren</a:t>
            </a:r>
            <a:endParaRPr lang="en-US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/>
          <a:lstStyle>
            <a:lvl1pPr>
              <a:buNone/>
              <a:defRPr sz="2400"/>
            </a:lvl1pPr>
            <a:lvl2pPr>
              <a:buClrTx/>
              <a:buSzPct val="70000"/>
              <a:defRPr sz="1800"/>
            </a:lvl2pPr>
            <a:lvl3pPr>
              <a:buClrTx/>
              <a:buSzPct val="100000"/>
              <a:buFont typeface="Constantia" pitchFamily="18" charset="0"/>
              <a:buChar char="-"/>
              <a:defRPr sz="1800"/>
            </a:lvl3pPr>
            <a:lvl4pPr>
              <a:buClrTx/>
              <a:buSzPct val="100000"/>
              <a:buFont typeface="Constantia" pitchFamily="18" charset="0"/>
              <a:buChar char="-"/>
              <a:defRPr sz="1600"/>
            </a:lvl4pPr>
            <a:lvl5pPr>
              <a:buClrTx/>
              <a:buSzPct val="100000"/>
              <a:buFont typeface="Constantia" pitchFamily="18" charset="0"/>
              <a:buChar char="-"/>
              <a:defRPr sz="1600"/>
            </a:lvl5pPr>
          </a:lstStyle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en-US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400425" cy="365125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11" name="Pladsholder til sidefod 21"/>
          <p:cNvSpPr>
            <a:spLocks noGrp="1"/>
          </p:cNvSpPr>
          <p:nvPr>
            <p:ph type="ftr" sz="quarter" idx="11"/>
          </p:nvPr>
        </p:nvSpPr>
        <p:spPr>
          <a:xfrm>
            <a:off x="3929063" y="6357938"/>
            <a:ext cx="2643187" cy="365125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5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BC23D24-84CE-4F3E-8C5C-7E07AE495AEA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5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6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2D406EA-A00A-4B65-9838-C18BC5E58D94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7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8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16EF4CC-1ED4-4061-BA03-A836060C1E6F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4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38298A7-3605-4AE9-B8DE-E2C40E4C77D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© 2009 www.ottovinter.dk</a:t>
            </a:r>
          </a:p>
        </p:txBody>
      </p:sp>
      <p:sp>
        <p:nvSpPr>
          <p:cNvPr id="3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7219317-5E1E-445B-ABD9-1C01132C0A43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5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© 2009 www.ottovinter.dk</a:t>
            </a:r>
          </a:p>
        </p:txBody>
      </p:sp>
      <p:sp>
        <p:nvSpPr>
          <p:cNvPr id="6" name="Pladsholder til sidefod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7C57BC6-536A-4126-96DF-929DA93B8C02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enkelt afklippet og afrundet hjørn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vinklet trekant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Kombinationstegnin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Klik for at redigere titeltypografi i masteren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a-DK" noProof="0" smtClean="0"/>
              <a:t>Klik på ikonet for at tilføje et billede</a:t>
            </a:r>
            <a:endParaRPr lang="en-US" noProof="0" dirty="0"/>
          </a:p>
        </p:txBody>
      </p:sp>
      <p:sp>
        <p:nvSpPr>
          <p:cNvPr id="9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© 2009 www.ottovinter.dk</a:t>
            </a:r>
          </a:p>
        </p:txBody>
      </p:sp>
      <p:sp>
        <p:nvSpPr>
          <p:cNvPr id="10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11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0305BAB-0E33-42FC-A35F-EEA872315FCD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Pladsholder til titel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  <a:endParaRPr lang="en-US" smtClean="0"/>
          </a:p>
        </p:txBody>
      </p:sp>
      <p:sp>
        <p:nvSpPr>
          <p:cNvPr id="2053" name="Pladsholder til teks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en-US" dirty="0" smtClean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1EAEE"/>
                </a:solidFill>
                <a:latin typeface="Constantia" pitchFamily="18" charset="0"/>
              </a:defRPr>
            </a:lvl1pPr>
          </a:lstStyle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9052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1EAEE"/>
                </a:solidFill>
                <a:latin typeface="Constantia" pitchFamily="18" charset="0"/>
              </a:defRPr>
            </a:lvl1pPr>
          </a:lstStyle>
          <a:p>
            <a:endParaRPr lang="da-DK"/>
          </a:p>
        </p:txBody>
      </p:sp>
      <p:grpSp>
        <p:nvGrpSpPr>
          <p:cNvPr id="2056" name="Grup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grpSp>
        <p:nvGrpSpPr>
          <p:cNvPr id="2057" name="Group 11"/>
          <p:cNvGrpSpPr>
            <a:grpSpLocks/>
          </p:cNvGrpSpPr>
          <p:nvPr userDrawn="1"/>
        </p:nvGrpSpPr>
        <p:grpSpPr bwMode="auto">
          <a:xfrm>
            <a:off x="6500813" y="6072188"/>
            <a:ext cx="2125662" cy="627062"/>
            <a:chOff x="3600" y="3877"/>
            <a:chExt cx="1339" cy="395"/>
          </a:xfrm>
        </p:grpSpPr>
        <p:grpSp>
          <p:nvGrpSpPr>
            <p:cNvPr id="2058" name="Group 12"/>
            <p:cNvGrpSpPr>
              <a:grpSpLocks/>
            </p:cNvGrpSpPr>
            <p:nvPr/>
          </p:nvGrpSpPr>
          <p:grpSpPr bwMode="auto">
            <a:xfrm>
              <a:off x="4507" y="3877"/>
              <a:ext cx="432" cy="394"/>
              <a:chOff x="4507" y="3877"/>
              <a:chExt cx="432" cy="394"/>
            </a:xfrm>
          </p:grpSpPr>
          <p:sp>
            <p:nvSpPr>
              <p:cNvPr id="17" name="Oval 13"/>
              <p:cNvSpPr>
                <a:spLocks noChangeArrowheads="1"/>
              </p:cNvSpPr>
              <p:nvPr/>
            </p:nvSpPr>
            <p:spPr bwMode="auto">
              <a:xfrm>
                <a:off x="4589" y="3877"/>
                <a:ext cx="350" cy="312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endParaRPr lang="da-DK"/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auto">
              <a:xfrm flipV="1">
                <a:off x="4573" y="3914"/>
                <a:ext cx="310" cy="33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endParaRPr lang="da-DK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auto">
              <a:xfrm>
                <a:off x="4507" y="3959"/>
                <a:ext cx="349" cy="312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endParaRPr lang="da-DK"/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>
                <a:off x="4507" y="4114"/>
                <a:ext cx="34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endParaRPr lang="da-DK"/>
              </a:p>
            </p:txBody>
          </p:sp>
          <p:sp>
            <p:nvSpPr>
              <p:cNvPr id="23" name="Line 17"/>
              <p:cNvSpPr>
                <a:spLocks noChangeShapeType="1"/>
              </p:cNvSpPr>
              <p:nvPr/>
            </p:nvSpPr>
            <p:spPr bwMode="auto">
              <a:xfrm>
                <a:off x="4589" y="4034"/>
                <a:ext cx="35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pPr>
                  <a:defRPr/>
                </a:pPr>
                <a:endParaRPr lang="da-DK"/>
              </a:p>
            </p:txBody>
          </p:sp>
        </p:grp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600" y="3997"/>
              <a:ext cx="900" cy="2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>
                <a:spcAft>
                  <a:spcPts val="0"/>
                </a:spcAft>
                <a:defRPr/>
              </a:pPr>
              <a:r>
                <a:rPr lang="da-DK" sz="1600" b="1" dirty="0">
                  <a:latin typeface="Arial" pitchFamily="34" charset="0"/>
                </a:rPr>
                <a:t>Otto Vinter</a:t>
              </a:r>
              <a:endParaRPr lang="da-DK" sz="1100" b="1" dirty="0">
                <a:latin typeface="Arial" pitchFamily="34" charset="0"/>
              </a:endParaRPr>
            </a:p>
            <a:p>
              <a:pPr algn="just">
                <a:spcAft>
                  <a:spcPts val="0"/>
                </a:spcAft>
                <a:defRPr/>
              </a:pPr>
              <a:r>
                <a:rPr lang="da-DK" sz="700" b="1" dirty="0">
                  <a:latin typeface="Arial" pitchFamily="34" charset="0"/>
                </a:rPr>
                <a:t>Software Engineering Mentor</a:t>
              </a:r>
              <a:endParaRPr lang="da-DK" dirty="0">
                <a:latin typeface="Arial" pitchFamily="34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96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</p:sldLayoutIdLst>
  <p:transition/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13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5863" indent="-2079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79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dirty="0" smtClean="0"/>
              <a:t>Getting to the essentials of CM –  </a:t>
            </a:r>
            <a:r>
              <a:rPr lang="da-DK" sz="4400" dirty="0" smtClean="0"/>
              <a:t/>
            </a:r>
            <a:br>
              <a:rPr lang="da-DK" sz="4400" dirty="0" smtClean="0"/>
            </a:br>
            <a:r>
              <a:rPr lang="en-GB" sz="4400" dirty="0" smtClean="0"/>
              <a:t>what are our core tasks?</a:t>
            </a:r>
            <a:endParaRPr lang="da-DK" sz="44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584" y="3140968"/>
            <a:ext cx="7854950" cy="1752600"/>
          </a:xfrm>
          <a:noFill/>
        </p:spPr>
        <p:txBody>
          <a:bodyPr/>
          <a:lstStyle/>
          <a:p>
            <a:pPr marR="0" algn="ctr" defTabSz="912813">
              <a:lnSpc>
                <a:spcPct val="80000"/>
              </a:lnSpc>
              <a:spcBef>
                <a:spcPct val="0"/>
              </a:spcBef>
            </a:pPr>
            <a:endParaRPr lang="da-DK" sz="2000" dirty="0" smtClean="0">
              <a:solidFill>
                <a:schemeClr val="tx2"/>
              </a:solidFill>
            </a:endParaRPr>
          </a:p>
          <a:p>
            <a:pPr marR="0" algn="ctr" defTabSz="912813">
              <a:lnSpc>
                <a:spcPct val="80000"/>
              </a:lnSpc>
              <a:spcBef>
                <a:spcPct val="0"/>
              </a:spcBef>
            </a:pPr>
            <a:endParaRPr lang="en-GB" sz="1800" dirty="0" smtClean="0"/>
          </a:p>
          <a:p>
            <a:pPr marR="0" algn="ctr" defTabSz="912813" eaLnBrk="1" hangingPunct="1"/>
            <a:endParaRPr lang="da-DK" sz="2000" dirty="0" smtClean="0"/>
          </a:p>
          <a:p>
            <a:pPr marR="0" algn="ctr" defTabSz="912813" eaLnBrk="1" hangingPunct="1"/>
            <a:r>
              <a:rPr lang="da-DK" sz="2000" dirty="0" smtClean="0"/>
              <a:t>SNESCM’11 </a:t>
            </a:r>
            <a:r>
              <a:rPr lang="da-DK" sz="2000" dirty="0" err="1" smtClean="0"/>
              <a:t>Open</a:t>
            </a:r>
            <a:r>
              <a:rPr lang="da-DK" sz="2000" dirty="0" smtClean="0"/>
              <a:t> Space </a:t>
            </a:r>
            <a:r>
              <a:rPr lang="da-DK" sz="2000" dirty="0" err="1" smtClean="0"/>
              <a:t>Theme</a:t>
            </a:r>
            <a:endParaRPr lang="da-DK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Getting</a:t>
            </a:r>
            <a:r>
              <a:rPr lang="da-DK" dirty="0" smtClean="0"/>
              <a:t> to the </a:t>
            </a:r>
            <a:r>
              <a:rPr lang="da-DK" dirty="0" err="1" smtClean="0"/>
              <a:t>essentials</a:t>
            </a:r>
            <a:r>
              <a:rPr lang="da-DK" dirty="0" smtClean="0"/>
              <a:t> of CM (1:3)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In your daily life as a CM you may perform many functions </a:t>
            </a:r>
            <a:r>
              <a:rPr lang="en-GB" sz="2000" dirty="0" err="1" smtClean="0"/>
              <a:t>e.g</a:t>
            </a:r>
            <a:r>
              <a:rPr lang="en-GB" sz="2000" dirty="0" smtClean="0"/>
              <a:t>: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Maintaining consistency of builds and releases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Managing the bug database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Providing measurements and status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Managing the change process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Performing quality assurance and control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endParaRPr lang="en-GB" sz="1000" dirty="0" smtClean="0"/>
          </a:p>
          <a:p>
            <a:pPr>
              <a:buClr>
                <a:schemeClr val="tx1"/>
              </a:buClr>
            </a:pPr>
            <a:r>
              <a:rPr lang="en-GB" sz="1800" dirty="0" smtClean="0"/>
              <a:t>Some functions are mandatory according to the CM literature and CMMI: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Establish Baselines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Identify Configuration Items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Establish a Configuration Management System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Create or Release Baselines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endParaRPr lang="en-GB" sz="800" dirty="0" smtClean="0"/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Track and Control Changes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Track Change Requests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Control Configuration Items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endParaRPr lang="en-GB" sz="800" dirty="0" smtClean="0"/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Establish Integrity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Establish Configuration Management Records</a:t>
            </a:r>
          </a:p>
          <a:p>
            <a:pPr marL="271463" lvl="1" indent="-271463">
              <a:buClr>
                <a:schemeClr val="tx1"/>
              </a:buClr>
              <a:buSzPct val="95000"/>
              <a:buFont typeface="Arial" pitchFamily="34" charset="0"/>
              <a:buChar char="•"/>
            </a:pPr>
            <a:r>
              <a:rPr lang="en-GB" sz="1400" dirty="0" smtClean="0"/>
              <a:t>Perform Configuration Audits 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© 2011 www.ottovinter.dk</a:t>
            </a:r>
            <a:endParaRPr lang="da-D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Getting</a:t>
            </a:r>
            <a:r>
              <a:rPr lang="da-DK" dirty="0" smtClean="0"/>
              <a:t> to the </a:t>
            </a:r>
            <a:r>
              <a:rPr lang="da-DK" dirty="0" err="1" smtClean="0"/>
              <a:t>essentials</a:t>
            </a:r>
            <a:r>
              <a:rPr lang="da-DK" dirty="0" smtClean="0"/>
              <a:t> of CM (2:3)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219256" cy="4929222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GB" sz="2000" dirty="0" smtClean="0"/>
              <a:t>You may have taken on some of your functions simply because: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800" dirty="0" smtClean="0"/>
              <a:t>You have had previous experiences with them, or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800" dirty="0" smtClean="0"/>
              <a:t>No one else takes responsibility for them</a:t>
            </a:r>
          </a:p>
          <a:p>
            <a:pPr>
              <a:buClr>
                <a:schemeClr val="tx1"/>
              </a:buClr>
            </a:pPr>
            <a:endParaRPr lang="en-GB" sz="2000" dirty="0" smtClean="0"/>
          </a:p>
          <a:p>
            <a:pPr>
              <a:buClr>
                <a:schemeClr val="tx1"/>
              </a:buClr>
            </a:pPr>
            <a:r>
              <a:rPr lang="en-GB" sz="2000" dirty="0" smtClean="0"/>
              <a:t>Or, other persons/groups are performing functions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GB" sz="1800" dirty="0" smtClean="0"/>
              <a:t>which should be handled by a professional CM </a:t>
            </a:r>
            <a:r>
              <a:rPr lang="en-GB" sz="1800" dirty="0" err="1" smtClean="0"/>
              <a:t>e.g</a:t>
            </a:r>
            <a:r>
              <a:rPr lang="en-GB" sz="1800" dirty="0" smtClean="0"/>
              <a:t>: 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your project manager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the developers themselves 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the testers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GB" sz="1400" dirty="0" smtClean="0"/>
              <a:t>a QA/QC department/group</a:t>
            </a:r>
          </a:p>
          <a:p>
            <a:pPr>
              <a:buClr>
                <a:schemeClr val="tx1"/>
              </a:buClr>
            </a:pPr>
            <a:endParaRPr lang="en-GB" sz="1800" dirty="0" smtClean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© 2011 www.ottovinter.dk</a:t>
            </a:r>
            <a:endParaRPr lang="da-D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Getting</a:t>
            </a:r>
            <a:r>
              <a:rPr lang="da-DK" dirty="0" smtClean="0"/>
              <a:t> to the </a:t>
            </a:r>
            <a:r>
              <a:rPr lang="da-DK" dirty="0" err="1" smtClean="0"/>
              <a:t>essentials</a:t>
            </a:r>
            <a:r>
              <a:rPr lang="da-DK" dirty="0" smtClean="0"/>
              <a:t> of CM (3:3)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This Open Space intends to: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1800" dirty="0" smtClean="0"/>
              <a:t>Explore all functions performed by you in your daily life as a CM 		(e.g. the “union” of your tasks)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1800" dirty="0" smtClean="0"/>
              <a:t>Extract those essential core CM functions, 				         for which no other specialist than a CM person should/can be responsible 	(e.g. the “intersection” of your tasks) </a:t>
            </a:r>
          </a:p>
          <a:p>
            <a:pPr>
              <a:buClr>
                <a:schemeClr val="tx1"/>
              </a:buClr>
            </a:pPr>
            <a:endParaRPr lang="en-US" sz="1800" dirty="0" smtClean="0"/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2000" dirty="0" smtClean="0"/>
              <a:t>We will discuss CM issues: 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That you find important in your daily operations, and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800" dirty="0" smtClean="0"/>
              <a:t>Which are the core deliverables in the development value chain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endParaRPr lang="en-US" sz="1800" dirty="0" smtClean="0"/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2000" dirty="0" smtClean="0"/>
              <a:t>In the end I hope to find: 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the (one) question any project manager should ask a professional CM, which would best explain/highlight the current status of his product</a:t>
            </a:r>
          </a:p>
          <a:p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da-DK" sz="4400" dirty="0" err="1" smtClean="0"/>
              <a:t>Results</a:t>
            </a:r>
            <a:r>
              <a:rPr lang="da-DK" sz="4400" dirty="0" smtClean="0"/>
              <a:t> of the </a:t>
            </a:r>
            <a:r>
              <a:rPr lang="da-DK" sz="4400" dirty="0" err="1" smtClean="0"/>
              <a:t>Open</a:t>
            </a:r>
            <a:r>
              <a:rPr lang="da-DK" sz="4400" dirty="0" smtClean="0"/>
              <a:t> Space </a:t>
            </a:r>
            <a:r>
              <a:rPr lang="da-DK" sz="4400" dirty="0" err="1" smtClean="0"/>
              <a:t>Theme</a:t>
            </a:r>
            <a:endParaRPr lang="da-DK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783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daily functions of a CM?</a:t>
            </a:r>
            <a:endParaRPr lang="da-DK" sz="4000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371085"/>
            <a:ext cx="7355160" cy="659352"/>
          </a:xfrm>
        </p:spPr>
        <p:txBody>
          <a:bodyPr/>
          <a:lstStyle/>
          <a:p>
            <a:r>
              <a:rPr lang="en-US" dirty="0" smtClean="0"/>
              <a:t>In order of appearance during the brainstorm: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060848"/>
            <a:ext cx="4040188" cy="4176464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Release management (and control)</a:t>
            </a:r>
          </a:p>
          <a:p>
            <a:pPr>
              <a:buNone/>
            </a:pPr>
            <a:r>
              <a:rPr lang="en-US" sz="1600" dirty="0" smtClean="0"/>
              <a:t>Build management (and control)</a:t>
            </a:r>
          </a:p>
          <a:p>
            <a:pPr>
              <a:buNone/>
            </a:pPr>
            <a:r>
              <a:rPr lang="en-US" sz="1600" dirty="0" smtClean="0"/>
              <a:t>Change management (and control)</a:t>
            </a:r>
          </a:p>
          <a:p>
            <a:pPr>
              <a:buNone/>
            </a:pPr>
            <a:r>
              <a:rPr lang="en-US" sz="1600" dirty="0" smtClean="0"/>
              <a:t>Deployment management (and control)</a:t>
            </a:r>
          </a:p>
          <a:p>
            <a:pPr>
              <a:buNone/>
            </a:pPr>
            <a:r>
              <a:rPr lang="en-US" sz="1600" dirty="0" smtClean="0"/>
              <a:t>Version control</a:t>
            </a:r>
          </a:p>
          <a:p>
            <a:pPr>
              <a:buNone/>
            </a:pPr>
            <a:r>
              <a:rPr lang="en-US" sz="1600" dirty="0" smtClean="0"/>
              <a:t>Event control (incident control)</a:t>
            </a:r>
          </a:p>
          <a:p>
            <a:pPr>
              <a:buNone/>
            </a:pPr>
            <a:r>
              <a:rPr lang="en-US" sz="1600" dirty="0" smtClean="0"/>
              <a:t>Consistency control (manage integrity)</a:t>
            </a:r>
          </a:p>
          <a:p>
            <a:pPr>
              <a:buNone/>
            </a:pPr>
            <a:r>
              <a:rPr lang="en-US" sz="1600" dirty="0" smtClean="0"/>
              <a:t>Tracing</a:t>
            </a:r>
          </a:p>
          <a:p>
            <a:pPr>
              <a:buNone/>
            </a:pPr>
            <a:r>
              <a:rPr lang="en-US" sz="1600" dirty="0" smtClean="0"/>
              <a:t>Requirements management</a:t>
            </a:r>
          </a:p>
          <a:p>
            <a:pPr>
              <a:buNone/>
            </a:pPr>
            <a:r>
              <a:rPr lang="en-US" sz="1600" dirty="0" smtClean="0"/>
              <a:t>Transport management (re-use)</a:t>
            </a:r>
          </a:p>
          <a:p>
            <a:pPr>
              <a:buNone/>
            </a:pPr>
            <a:r>
              <a:rPr lang="en-US" sz="1600" dirty="0" smtClean="0"/>
              <a:t>Document control (information control)</a:t>
            </a:r>
          </a:p>
          <a:p>
            <a:pPr>
              <a:buNone/>
            </a:pPr>
            <a:r>
              <a:rPr lang="en-US" sz="1600" dirty="0" smtClean="0"/>
              <a:t>Environment control</a:t>
            </a:r>
          </a:p>
          <a:p>
            <a:pPr>
              <a:buNone/>
            </a:pPr>
            <a:r>
              <a:rPr lang="en-US" sz="1600" dirty="0" smtClean="0"/>
              <a:t>Base lining</a:t>
            </a:r>
          </a:p>
          <a:p>
            <a:pPr>
              <a:buNone/>
            </a:pPr>
            <a:r>
              <a:rPr lang="en-US" sz="1600" dirty="0" smtClean="0"/>
              <a:t>Communication (reporting)</a:t>
            </a:r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030436"/>
            <a:ext cx="4041775" cy="3918843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Statistics (measurements, data mining)</a:t>
            </a:r>
          </a:p>
          <a:p>
            <a:pPr>
              <a:buNone/>
            </a:pPr>
            <a:r>
              <a:rPr lang="en-US" sz="1600" dirty="0" smtClean="0"/>
              <a:t>Bug tracking</a:t>
            </a:r>
          </a:p>
          <a:p>
            <a:pPr>
              <a:buNone/>
            </a:pPr>
            <a:r>
              <a:rPr lang="en-US" sz="1600" dirty="0" smtClean="0"/>
              <a:t>Root cause analysis</a:t>
            </a:r>
          </a:p>
          <a:p>
            <a:pPr>
              <a:buNone/>
            </a:pPr>
            <a:r>
              <a:rPr lang="en-US" sz="1600" dirty="0" smtClean="0"/>
              <a:t>Coordination (inside/outside the team)</a:t>
            </a:r>
          </a:p>
          <a:p>
            <a:pPr>
              <a:buNone/>
            </a:pPr>
            <a:r>
              <a:rPr lang="en-US" sz="1600" dirty="0" smtClean="0"/>
              <a:t>Input to project planning</a:t>
            </a:r>
          </a:p>
          <a:p>
            <a:pPr>
              <a:buNone/>
            </a:pPr>
            <a:r>
              <a:rPr lang="en-US" sz="1600" dirty="0" smtClean="0"/>
              <a:t>Integration</a:t>
            </a:r>
          </a:p>
          <a:p>
            <a:pPr>
              <a:buNone/>
            </a:pPr>
            <a:r>
              <a:rPr lang="en-US" sz="1600" dirty="0" smtClean="0"/>
              <a:t>Configuration break down structures        (of configuration items)</a:t>
            </a:r>
          </a:p>
          <a:p>
            <a:pPr>
              <a:buNone/>
            </a:pPr>
            <a:r>
              <a:rPr lang="en-US" sz="1600" dirty="0" smtClean="0"/>
              <a:t>CCB</a:t>
            </a:r>
          </a:p>
          <a:p>
            <a:pPr>
              <a:buNone/>
            </a:pPr>
            <a:r>
              <a:rPr lang="en-US" sz="1600" dirty="0" smtClean="0"/>
              <a:t>Auditing configurations</a:t>
            </a:r>
          </a:p>
          <a:p>
            <a:pPr>
              <a:buNone/>
            </a:pPr>
            <a:r>
              <a:rPr lang="en-US" sz="1600" dirty="0" smtClean="0"/>
              <a:t>Branching strategy (integration)</a:t>
            </a:r>
          </a:p>
          <a:p>
            <a:pPr>
              <a:buNone/>
            </a:pPr>
            <a:r>
              <a:rPr lang="en-US" sz="1600" dirty="0" smtClean="0"/>
              <a:t>Setting up the configuration system       (and processes)</a:t>
            </a:r>
          </a:p>
          <a:p>
            <a:pPr>
              <a:buNone/>
            </a:pPr>
            <a:r>
              <a:rPr lang="en-US" sz="1600" dirty="0" smtClean="0"/>
              <a:t>Packaging</a:t>
            </a:r>
            <a:endParaRPr lang="en-US" sz="2400" dirty="0" smtClean="0"/>
          </a:p>
          <a:p>
            <a:endParaRPr lang="da-DK" dirty="0"/>
          </a:p>
        </p:txBody>
      </p:sp>
      <p:sp>
        <p:nvSpPr>
          <p:cNvPr id="8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400425" cy="365125"/>
          </a:xfrm>
        </p:spPr>
        <p:txBody>
          <a:bodyPr/>
          <a:lstStyle/>
          <a:p>
            <a:r>
              <a:rPr lang="da-DK" dirty="0" smtClean="0"/>
              <a:t>© 2011 </a:t>
            </a:r>
            <a:r>
              <a:rPr lang="da-DK" dirty="0" err="1" smtClean="0"/>
              <a:t>www.ottovinter.dk</a:t>
            </a:r>
            <a:endParaRPr lang="da-DK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core CM tasks?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	CM matters because it is an accepted “best” practice in project development.</a:t>
            </a:r>
            <a:endParaRPr lang="da-DK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	Manage configurations</a:t>
            </a:r>
            <a:r>
              <a:rPr lang="en-US" sz="2000" dirty="0" smtClean="0"/>
              <a:t> </a:t>
            </a:r>
          </a:p>
          <a:p>
            <a:pPr lvl="1"/>
            <a:r>
              <a:rPr lang="en-US" sz="1400" dirty="0" smtClean="0"/>
              <a:t>making sure things happen, configuration plans, independent review of CIs.</a:t>
            </a:r>
          </a:p>
          <a:p>
            <a:endParaRPr lang="da-DK" sz="2000" dirty="0" smtClean="0"/>
          </a:p>
          <a:p>
            <a:r>
              <a:rPr lang="en-US" sz="2000" dirty="0" smtClean="0"/>
              <a:t>	</a:t>
            </a:r>
            <a:r>
              <a:rPr lang="en-US" sz="2000" b="1" dirty="0" smtClean="0"/>
              <a:t>The configuration manager is the owner of the physical product</a:t>
            </a:r>
            <a:endParaRPr lang="en-US" sz="2000" dirty="0" smtClean="0"/>
          </a:p>
          <a:p>
            <a:pPr lvl="1"/>
            <a:r>
              <a:rPr lang="en-US" sz="1400" dirty="0" smtClean="0"/>
              <a:t>structure, configurations, environment.</a:t>
            </a:r>
            <a:endParaRPr lang="da-DK" sz="1400" dirty="0" smtClean="0"/>
          </a:p>
          <a:p>
            <a:r>
              <a:rPr lang="en-US" sz="2000" dirty="0" smtClean="0"/>
              <a:t>	</a:t>
            </a:r>
          </a:p>
          <a:p>
            <a:r>
              <a:rPr lang="en-US" sz="2000" dirty="0" smtClean="0"/>
              <a:t>	</a:t>
            </a:r>
            <a:r>
              <a:rPr lang="en-US" sz="2000" b="1" dirty="0" smtClean="0"/>
              <a:t>Descriptions for the following execution/operational roles are needed:</a:t>
            </a:r>
          </a:p>
          <a:p>
            <a:pPr lvl="1"/>
            <a:r>
              <a:rPr lang="en-US" sz="1400" dirty="0" smtClean="0"/>
              <a:t>configurators</a:t>
            </a:r>
            <a:r>
              <a:rPr lang="en-US" sz="1400" dirty="0" smtClean="0"/>
              <a:t>, release managers, build managers, deployment managers etc. for all the CM related functions performed in an organization. </a:t>
            </a:r>
          </a:p>
          <a:p>
            <a:pPr lvl="1"/>
            <a:r>
              <a:rPr lang="en-US" sz="1400" dirty="0" smtClean="0"/>
              <a:t>THEN </a:t>
            </a:r>
            <a:r>
              <a:rPr lang="en-US" sz="1400" dirty="0" smtClean="0"/>
              <a:t>we can decide which person </a:t>
            </a:r>
            <a:r>
              <a:rPr lang="en-US" sz="1400" dirty="0" smtClean="0"/>
              <a:t>should be </a:t>
            </a:r>
            <a:r>
              <a:rPr lang="en-US" sz="1400" dirty="0" smtClean="0"/>
              <a:t>responsible for what.</a:t>
            </a:r>
            <a:endParaRPr lang="da-DK" sz="1400" dirty="0" smtClean="0"/>
          </a:p>
          <a:p>
            <a:endParaRPr lang="en-US" sz="2000" dirty="0" smtClean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© 2011 www.ottovinter.dk</a:t>
            </a:r>
            <a:endParaRPr lang="da-D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My </a:t>
            </a:r>
            <a:r>
              <a:rPr lang="da-DK" dirty="0" err="1" smtClean="0"/>
              <a:t>hope</a:t>
            </a:r>
            <a:r>
              <a:rPr lang="da-DK" dirty="0" smtClean="0"/>
              <a:t> for the </a:t>
            </a:r>
            <a:r>
              <a:rPr lang="da-DK" dirty="0" err="1" smtClean="0"/>
              <a:t>Open</a:t>
            </a:r>
            <a:r>
              <a:rPr lang="da-DK" dirty="0" smtClean="0"/>
              <a:t> Space </a:t>
            </a:r>
            <a:r>
              <a:rPr lang="da-DK" dirty="0" err="1" smtClean="0"/>
              <a:t>theme</a:t>
            </a:r>
            <a:r>
              <a:rPr lang="da-DK" dirty="0" smtClean="0"/>
              <a:t>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	The </a:t>
            </a:r>
            <a:r>
              <a:rPr lang="en-US" smtClean="0"/>
              <a:t>“one” </a:t>
            </a:r>
            <a:r>
              <a:rPr lang="en-US" dirty="0" smtClean="0"/>
              <a:t>question any project manager should ask a professional CM, which would best explain/highlight the current status of his product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	</a:t>
            </a:r>
            <a:r>
              <a:rPr lang="en-US" sz="2400" dirty="0" smtClean="0"/>
              <a:t>Do we have a release? </a:t>
            </a:r>
          </a:p>
          <a:p>
            <a:endParaRPr lang="en-US" dirty="0" smtClean="0"/>
          </a:p>
          <a:p>
            <a:r>
              <a:rPr lang="en-US" dirty="0" smtClean="0"/>
              <a:t>	Or more operationally phrased: </a:t>
            </a:r>
          </a:p>
          <a:p>
            <a:pPr lvl="1"/>
            <a:r>
              <a:rPr lang="en-US" dirty="0" smtClean="0"/>
              <a:t>	</a:t>
            </a:r>
            <a:r>
              <a:rPr lang="en-US" sz="2400" dirty="0" smtClean="0"/>
              <a:t>To what extent are we ready to release?</a:t>
            </a:r>
            <a:endParaRPr lang="da-DK" sz="2400" dirty="0" smtClean="0"/>
          </a:p>
          <a:p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© 2011 www.ottovinter.dk</a:t>
            </a:r>
            <a:endParaRPr lang="da-DK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2164</TotalTime>
  <Words>361</Words>
  <Application>Microsoft Office PowerPoint</Application>
  <PresentationFormat>Skærmshow (4:3)</PresentationFormat>
  <Paragraphs>102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Forløb</vt:lpstr>
      <vt:lpstr>Getting to the essentials of CM –   what are our core tasks?</vt:lpstr>
      <vt:lpstr>Getting to the essentials of CM (1:3)</vt:lpstr>
      <vt:lpstr>Getting to the essentials of CM (2:3)</vt:lpstr>
      <vt:lpstr>Getting to the essentials of CM (3:3)</vt:lpstr>
      <vt:lpstr>Results of the Open Space Theme</vt:lpstr>
      <vt:lpstr>What are the daily functions of a CM?</vt:lpstr>
      <vt:lpstr>What are the core CM tasks?</vt:lpstr>
      <vt:lpstr>My hope for the Open Space theme?</vt:lpstr>
    </vt:vector>
  </TitlesOfParts>
  <Company>Otto Vinter, Software Engineering Mentor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SNESCM 11 Open Space</dc:title>
  <dc:creator>Otto Vinter</dc:creator>
  <cp:lastModifiedBy>Otto Vinter</cp:lastModifiedBy>
  <cp:revision>358</cp:revision>
  <dcterms:created xsi:type="dcterms:W3CDTF">2008-08-03T09:08:00Z</dcterms:created>
  <dcterms:modified xsi:type="dcterms:W3CDTF">2019-05-01T09:20:37Z</dcterms:modified>
</cp:coreProperties>
</file>